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Gradient to miara, jak bardzo zmiana parametrów sieci neuronowej wpływa na zmianę błędu całej sieci.
• Aby obliczyć gradient względem pojedynczej wagi, stosujemy regułę łańcuchową - mnożymy pochodne cząstkowe kolejnych etapów obliczenia.
• W przypadku całej sieci neuronowej, najpierw obliczamy wyjście sieci i błąd końcowy (forward pass).
• Następnie cofamy się przez warstwy sieci, stosując regułę łańcuchową, aby obliczyć gradient względem każdej wagi (backpropagation).
• Ostatecznie otrzymujemy gradienty, które pokazują, jak bardzo każda waga wpływa na błąd końcowy. Te gradienty są następnie wykorzystywane do aktualizacji wag w celu zmniejszenia błędu.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73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Gradient – podstawy optymalizacji w ML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542949"/>
            <a:ext cx="75564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to fundamentalne pojęcie w uczeniu maszynowym i optymalizacji sieci neuronowych. Intuicyjnie pokazuje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 którą stronę i jak mocno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należy zmienić parametry modelu, aby skutecznie minimalizować błąd predykcji.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560" y="375166"/>
            <a:ext cx="3138249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Czym jest gradient?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77560" y="1110496"/>
            <a:ext cx="5970746" cy="360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to </a:t>
            </a:r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wektor pochodnych cząstkowych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funkcji względem wszystkich jej argumentów. Matematycznie, dla funkcji straty </a:t>
            </a:r>
            <a:pPr algn="l" indent="0" marL="0">
              <a:lnSpc>
                <a:spcPts val="1350"/>
              </a:lnSpc>
              <a:buNone/>
            </a:pPr>
            <a:r>
              <a:rPr lang="en-US" sz="10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L(w)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zależnej od wag </a:t>
            </a:r>
            <a:pPr algn="l" indent="0" marL="0">
              <a:lnSpc>
                <a:spcPts val="1350"/>
              </a:lnSpc>
              <a:buNone/>
            </a:pPr>
            <a:r>
              <a:rPr lang="en-US" sz="10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 = (w_1, w_2, \dots, w_n)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7560" y="1643301"/>
            <a:ext cx="5970746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560" y="1643301"/>
            <a:ext cx="5970746" cy="44577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825" y="1141214"/>
            <a:ext cx="7371517" cy="7371517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77560" y="8819674"/>
            <a:ext cx="6769418" cy="994648"/>
          </a:xfrm>
          <a:prstGeom prst="roundRect">
            <a:avLst>
              <a:gd name="adj" fmla="val 576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29245" y="8971359"/>
            <a:ext cx="196143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Składniki gradientu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9245" y="9308068"/>
            <a:ext cx="6466046" cy="177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Każdy element wektora pokazuje, jak zmiana konkretnej wagi wpływa na wartość funkcji straty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7383423" y="8819674"/>
            <a:ext cx="6769418" cy="994648"/>
          </a:xfrm>
          <a:prstGeom prst="roundRect">
            <a:avLst>
              <a:gd name="adj" fmla="val 576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35108" y="8971359"/>
            <a:ext cx="1961436" cy="25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Kierunek wzrostu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535108" y="9308068"/>
            <a:ext cx="6466046" cy="354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wskazuje kierunek najszybszego </a:t>
            </a:r>
            <a:pPr algn="l" indent="0" marL="0">
              <a:lnSpc>
                <a:spcPts val="1350"/>
              </a:lnSpc>
              <a:buNone/>
            </a:pPr>
            <a:r>
              <a:rPr lang="en-US" sz="105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wzrostu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funkcji – dlatego minimalizujemy, idąc w przeciwną stronę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836" y="468273"/>
            <a:ext cx="4164806" cy="508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Jak oblicza się gradient?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94836" y="1044535"/>
            <a:ext cx="2932033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Pojedynczy neuron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594836" y="1680567"/>
            <a:ext cx="13440727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Rozważmy prosty neuron z aktywacją: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4836" y="2116574"/>
            <a:ext cx="13440727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836" y="2116574"/>
            <a:ext cx="13440727" cy="292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4836" y="2624376"/>
            <a:ext cx="13440727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Dla funkcji straty (np. błąd kwadratowy):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94836" y="3060383"/>
            <a:ext cx="13440727" cy="46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5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" y="3060383"/>
            <a:ext cx="13440727" cy="4644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4836" y="3739872"/>
            <a:ext cx="13440727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względem wagi </a:t>
            </a:r>
            <a:pPr algn="l" indent="0" marL="0">
              <a:lnSpc>
                <a:spcPts val="1700"/>
              </a:lnSpc>
              <a:buNone/>
            </a:pPr>
            <a:r>
              <a:rPr lang="en-US" sz="130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obliczamy stosując </a:t>
            </a:r>
            <a:pPr algn="l" indent="0" marL="0">
              <a:lnSpc>
                <a:spcPts val="170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regułę łańcuchową</a:t>
            </a:r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594836" y="4184690"/>
            <a:ext cx="13440727" cy="47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5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36" y="4184690"/>
            <a:ext cx="13440727" cy="476012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594836" y="4960609"/>
            <a:ext cx="13440727" cy="28813"/>
          </a:xfrm>
          <a:prstGeom prst="rect">
            <a:avLst/>
          </a:prstGeom>
          <a:solidFill>
            <a:srgbClr val="67534F">
              <a:alpha val="5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594836" y="5244227"/>
            <a:ext cx="2932033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Całe sieci neuronowe</a:t>
            </a:r>
            <a:endParaRPr lang="en-US" sz="23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36" y="5880259"/>
            <a:ext cx="4480203" cy="67984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4738" y="6730008"/>
            <a:ext cx="24434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Forward pass</a:t>
            </a:r>
            <a:endParaRPr lang="en-US" sz="1900" dirty="0"/>
          </a:p>
        </p:txBody>
      </p:sp>
      <p:sp>
        <p:nvSpPr>
          <p:cNvPr id="17" name="Text 11"/>
          <p:cNvSpPr/>
          <p:nvPr/>
        </p:nvSpPr>
        <p:spPr>
          <a:xfrm>
            <a:off x="764738" y="7149465"/>
            <a:ext cx="4140398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Obliczenie wyjścia sieci i błędu</a:t>
            </a:r>
            <a:endParaRPr lang="en-US" sz="130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039" y="5880259"/>
            <a:ext cx="4480203" cy="67984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244941" y="6730008"/>
            <a:ext cx="24434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Backpropagation</a:t>
            </a:r>
            <a:endParaRPr lang="en-US" sz="1900" dirty="0"/>
          </a:p>
        </p:txBody>
      </p:sp>
      <p:sp>
        <p:nvSpPr>
          <p:cNvPr id="20" name="Text 13"/>
          <p:cNvSpPr/>
          <p:nvPr/>
        </p:nvSpPr>
        <p:spPr>
          <a:xfrm>
            <a:off x="5244941" y="7149465"/>
            <a:ext cx="4140398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Cofanie się przez warstwy używając reguły łańcuchowej</a:t>
            </a:r>
            <a:endParaRPr lang="en-US" sz="1300" dirty="0"/>
          </a:p>
        </p:txBody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5242" y="5880259"/>
            <a:ext cx="4480322" cy="67984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9725144" y="6730008"/>
            <a:ext cx="24434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9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Gradienty</a:t>
            </a:r>
            <a:endParaRPr lang="en-US" sz="1900" dirty="0"/>
          </a:p>
        </p:txBody>
      </p:sp>
      <p:sp>
        <p:nvSpPr>
          <p:cNvPr id="23" name="Text 15"/>
          <p:cNvSpPr/>
          <p:nvPr/>
        </p:nvSpPr>
        <p:spPr>
          <a:xfrm>
            <a:off x="9725144" y="7149465"/>
            <a:ext cx="4140518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Wyliczenie wpływu każdej wagi na błąd końcowy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1195149"/>
            <a:ext cx="7032546" cy="598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Dlaczego gradient jest tak ważny?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00207" y="2093357"/>
            <a:ext cx="3771781" cy="2240399"/>
          </a:xfrm>
          <a:prstGeom prst="roundRect">
            <a:avLst>
              <a:gd name="adj" fmla="val 4898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FF954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7347" y="2093357"/>
            <a:ext cx="91440" cy="2240399"/>
          </a:xfrm>
          <a:prstGeom prst="roundRect">
            <a:avLst>
              <a:gd name="adj" fmla="val 91904"/>
            </a:avLst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991672" y="2316242"/>
            <a:ext cx="2876193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Podstawa uczenia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991672" y="2810113"/>
            <a:ext cx="3257431" cy="130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informuje nas precyzyjnie,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jak aktualizować parametry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aby systematycznie redukować błąd modelu przy każdej iteracji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013" y="2093357"/>
            <a:ext cx="3771781" cy="2240399"/>
          </a:xfrm>
          <a:prstGeom prst="roundRect">
            <a:avLst>
              <a:gd name="adj" fmla="val 4898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7D3E2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9153" y="2093357"/>
            <a:ext cx="91440" cy="2240399"/>
          </a:xfrm>
          <a:prstGeom prst="roundRect">
            <a:avLst>
              <a:gd name="adj" fmla="val 91904"/>
            </a:avLst>
          </a:prstGeom>
          <a:solidFill>
            <a:srgbClr val="7D3E2C"/>
          </a:solidFill>
          <a:ln/>
        </p:spPr>
      </p:sp>
      <p:sp>
        <p:nvSpPr>
          <p:cNvPr id="10" name="Text 7"/>
          <p:cNvSpPr/>
          <p:nvPr/>
        </p:nvSpPr>
        <p:spPr>
          <a:xfrm>
            <a:off x="4963478" y="2316242"/>
            <a:ext cx="312431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Fundament algorytmów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4963478" y="2810113"/>
            <a:ext cx="3257431" cy="130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Wszystkie nowoczesne optymalizatory –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SGD, Adam, RMSProp, AdaGrad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bazują bezpośrednio na informacji gradientowej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0207" y="4533781"/>
            <a:ext cx="3771781" cy="2500551"/>
          </a:xfrm>
          <a:prstGeom prst="roundRect">
            <a:avLst>
              <a:gd name="adj" fmla="val 4388"/>
            </a:avLst>
          </a:prstGeom>
          <a:solidFill>
            <a:srgbClr val="FFFFF4">
              <a:alpha val="95000"/>
            </a:srgbClr>
          </a:solidFill>
          <a:ln w="22860">
            <a:solidFill>
              <a:srgbClr val="532418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77347" y="4533781"/>
            <a:ext cx="91440" cy="2500551"/>
          </a:xfrm>
          <a:prstGeom prst="roundRect">
            <a:avLst>
              <a:gd name="adj" fmla="val 91904"/>
            </a:avLst>
          </a:prstGeom>
          <a:solidFill>
            <a:srgbClr val="532418"/>
          </a:solidFill>
          <a:ln/>
        </p:spPr>
      </p:sp>
      <p:sp>
        <p:nvSpPr>
          <p:cNvPr id="14" name="Text 11"/>
          <p:cNvSpPr/>
          <p:nvPr/>
        </p:nvSpPr>
        <p:spPr>
          <a:xfrm>
            <a:off x="991672" y="4756666"/>
            <a:ext cx="30955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Klucz do głębokich sieci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991672" y="5250537"/>
            <a:ext cx="3257431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Bez gradientów </a:t>
            </a:r>
            <a:pPr algn="l" indent="0" marL="0">
              <a:lnSpc>
                <a:spcPts val="2000"/>
              </a:lnSpc>
              <a:buNone/>
            </a:pPr>
            <a:r>
              <a:rPr lang="en-US" sz="15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uczenie głębokich sieci neuronowych</a:t>
            </a:r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byłoby niemożliwe – nie wiedzielibyśmy, w którą stronę korygować setki tysięcy parametrów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192" y="455890"/>
            <a:ext cx="3842742" cy="49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0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Intuicja geometryczna</a:t>
            </a:r>
            <a:endParaRPr lang="en-US" sz="3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2" y="1386602"/>
            <a:ext cx="3789640" cy="3789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81788" y="1386602"/>
            <a:ext cx="16573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2"/>
          <p:cNvSpPr/>
          <p:nvPr/>
        </p:nvSpPr>
        <p:spPr>
          <a:xfrm>
            <a:off x="4781788" y="1653778"/>
            <a:ext cx="3789640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7" name="Text 3"/>
          <p:cNvSpPr/>
          <p:nvPr/>
        </p:nvSpPr>
        <p:spPr>
          <a:xfrm>
            <a:off x="4781788" y="1782366"/>
            <a:ext cx="238327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Jedna zmienna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781788" y="2257901"/>
            <a:ext cx="3789640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= zwykła pochodna, pokazująca nachylenie krzywej w danym punkcie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4781788" y="2978706"/>
            <a:ext cx="16573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781788" y="3245882"/>
            <a:ext cx="3789640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1" name="Text 7"/>
          <p:cNvSpPr/>
          <p:nvPr/>
        </p:nvSpPr>
        <p:spPr>
          <a:xfrm>
            <a:off x="4781788" y="3374469"/>
            <a:ext cx="238327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Wiele zmiennych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4781788" y="3850005"/>
            <a:ext cx="3789640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= wektor wskazujący kierunek i tempo najszybszego </a:t>
            </a:r>
            <a:pPr algn="l" indent="0" marL="0">
              <a:lnSpc>
                <a:spcPts val="1650"/>
              </a:lnSpc>
              <a:buNone/>
            </a:pPr>
            <a:r>
              <a:rPr lang="en-US" sz="1300" i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wzrostu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funkcji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4781788" y="4570809"/>
            <a:ext cx="16573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4781788" y="4837986"/>
            <a:ext cx="3789640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5" name="Text 11"/>
          <p:cNvSpPr/>
          <p:nvPr/>
        </p:nvSpPr>
        <p:spPr>
          <a:xfrm>
            <a:off x="4781788" y="4966573"/>
            <a:ext cx="238327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Optymalizacja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4781788" y="5442109"/>
            <a:ext cx="3789640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Szukamy minimum funkcji straty, więc poruszamy się </a:t>
            </a:r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przeciwnie do gradientu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4781788" y="6162913"/>
            <a:ext cx="165735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4"/>
          <p:cNvSpPr/>
          <p:nvPr/>
        </p:nvSpPr>
        <p:spPr>
          <a:xfrm>
            <a:off x="4781788" y="6430089"/>
            <a:ext cx="3789640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9" name="Text 15"/>
          <p:cNvSpPr/>
          <p:nvPr/>
        </p:nvSpPr>
        <p:spPr>
          <a:xfrm>
            <a:off x="4781788" y="6558677"/>
            <a:ext cx="238327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Cel końcowy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4781788" y="7034213"/>
            <a:ext cx="3789640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Znalezienie minimum lokalnego lub globalnego, gdzie błąd jest najmniejszy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8158" y="475417"/>
            <a:ext cx="3273981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Podsumowanie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498158" y="1114544"/>
            <a:ext cx="8147685" cy="1420654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FF954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5677" y="1272064"/>
            <a:ext cx="426958" cy="426958"/>
          </a:xfrm>
          <a:prstGeom prst="roundRect">
            <a:avLst>
              <a:gd name="adj" fmla="val 21414485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073" y="1389459"/>
            <a:ext cx="192167" cy="192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5677" y="1841302"/>
            <a:ext cx="2046208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Definicja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55677" y="2192655"/>
            <a:ext cx="7832646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Wektor pochodnych cząstkowych funkcji straty względem wszystkich parametrów modelu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98158" y="2677478"/>
            <a:ext cx="8147685" cy="1420654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7D3E2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55677" y="2834997"/>
            <a:ext cx="426958" cy="426958"/>
          </a:xfrm>
          <a:prstGeom prst="roundRect">
            <a:avLst>
              <a:gd name="adj" fmla="val 21414485"/>
            </a:avLst>
          </a:prstGeom>
          <a:solidFill>
            <a:srgbClr val="7D3E2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073" y="2952393"/>
            <a:ext cx="192167" cy="192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55677" y="3404235"/>
            <a:ext cx="2046208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Obliczanie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55677" y="3755588"/>
            <a:ext cx="7832646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Wykorzystanie reguły łańcuchowej i algorytmu propagacji wstecznej (backpropagation)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8158" y="4240411"/>
            <a:ext cx="8147685" cy="1420654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53241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5677" y="4397931"/>
            <a:ext cx="426958" cy="426958"/>
          </a:xfrm>
          <a:prstGeom prst="roundRect">
            <a:avLst>
              <a:gd name="adj" fmla="val 21414485"/>
            </a:avLst>
          </a:prstGeom>
          <a:solidFill>
            <a:srgbClr val="53241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073" y="4515326"/>
            <a:ext cx="192167" cy="1921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5677" y="4967168"/>
            <a:ext cx="2046208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Zastosowanie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55677" y="5318522"/>
            <a:ext cx="7832646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Iteracyjna minimalizacja funkcji straty poprzez aktualizację wag w kierunku przeciwnym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98158" y="5803344"/>
            <a:ext cx="8147685" cy="1420654"/>
          </a:xfrm>
          <a:prstGeom prst="roundRect">
            <a:avLst>
              <a:gd name="adj" fmla="val 4208"/>
            </a:avLst>
          </a:prstGeom>
          <a:solidFill>
            <a:srgbClr val="FFFFF4"/>
          </a:solidFill>
          <a:ln w="15240">
            <a:solidFill>
              <a:srgbClr val="CC5200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55677" y="5960864"/>
            <a:ext cx="426958" cy="426958"/>
          </a:xfrm>
          <a:prstGeom prst="roundRect">
            <a:avLst>
              <a:gd name="adj" fmla="val 21414485"/>
            </a:avLst>
          </a:prstGeom>
          <a:solidFill>
            <a:srgbClr val="CC520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073" y="6078260"/>
            <a:ext cx="192167" cy="192167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55677" y="6530102"/>
            <a:ext cx="2046208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Intuicja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655677" y="6881455"/>
            <a:ext cx="7832646" cy="18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Mapa drogowa pokazująca, jak zmieniać parametry, by "zejść w dół" i poprawić predykcje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498158" y="7384137"/>
            <a:ext cx="8147685" cy="3700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Gradient to serce uczenia maszynowego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– bez niego nowoczesne sieci neuronowe nie mogłyby się uczyć. Zrozumienie tego pojęcia otwiera drogę do głębszego poznania algorytmów optymalizacji.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2025-11-23T15:46:39Z</dcterms:created>
  <dcterms:modified xsi:type="dcterms:W3CDTF">2025-11-23T15:46:39Z</dcterms:modified>
</cp:coreProperties>
</file>